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6"/>
  </p:notesMasterIdLst>
  <p:sldIdLst>
    <p:sldId id="257" r:id="rId2"/>
    <p:sldId id="256" r:id="rId3"/>
    <p:sldId id="262" r:id="rId4"/>
    <p:sldId id="265" r:id="rId5"/>
    <p:sldId id="263" r:id="rId6"/>
    <p:sldId id="266" r:id="rId7"/>
    <p:sldId id="264" r:id="rId8"/>
    <p:sldId id="270" r:id="rId9"/>
    <p:sldId id="269" r:id="rId10"/>
    <p:sldId id="267" r:id="rId11"/>
    <p:sldId id="268" r:id="rId12"/>
    <p:sldId id="271" r:id="rId13"/>
    <p:sldId id="273" r:id="rId14"/>
    <p:sldId id="27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74" d="100"/>
          <a:sy n="74"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85A9CD-FCF6-B244-8FE1-736A151506C6}" type="datetimeFigureOut">
              <a:rPr lang="en-US" smtClean="0"/>
              <a:t>6/27/12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0349F5-8C57-E745-AD84-0B15FDBB913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Gestalt</a:t>
            </a:r>
          </a:p>
          <a:p>
            <a:r>
              <a:rPr lang="en-US" dirty="0" smtClean="0"/>
              <a:t>the idea of "grouping”</a:t>
            </a:r>
          </a:p>
          <a:p>
            <a:r>
              <a:rPr lang="en-US" dirty="0" smtClean="0"/>
              <a:t>Principles:</a:t>
            </a:r>
          </a:p>
          <a:p>
            <a:r>
              <a:rPr lang="en-US" dirty="0" smtClean="0"/>
              <a:t>The learner should be encouraged to discover the underlying nature of a topic or problem (i.e., the relationship among the elements). </a:t>
            </a:r>
          </a:p>
          <a:p>
            <a:r>
              <a:rPr lang="en-US" dirty="0" smtClean="0"/>
              <a:t>Gaps, incongruities, or disturbances are an important stimulus for learning </a:t>
            </a:r>
          </a:p>
          <a:p>
            <a:r>
              <a:rPr lang="en-US" dirty="0" smtClean="0"/>
              <a:t>Instruction should be based upon the laws of organization: proximity, closure, similarity and simplicity. </a:t>
            </a:r>
          </a:p>
          <a:p>
            <a:r>
              <a:rPr lang="en-US" dirty="0" smtClean="0"/>
              <a:t>Skinner</a:t>
            </a:r>
            <a:r>
              <a:rPr lang="en-US" baseline="0" dirty="0" smtClean="0"/>
              <a:t> </a:t>
            </a:r>
            <a:r>
              <a:rPr lang="en-US" dirty="0" smtClean="0"/>
              <a:t>Changes in behavior are the result of an individual's response to events (stimuli) that occur in the environment.</a:t>
            </a:r>
          </a:p>
          <a:p>
            <a:r>
              <a:rPr lang="en-US" dirty="0" smtClean="0"/>
              <a:t>When a particular Stimulus-Response (S-R) pattern is reinforced (rewarded), the individual is conditioned to respond. </a:t>
            </a:r>
          </a:p>
          <a:p>
            <a:r>
              <a:rPr lang="en-US" dirty="0" smtClean="0"/>
              <a:t>Principles</a:t>
            </a:r>
          </a:p>
          <a:p>
            <a:endParaRPr lang="en-US" dirty="0" smtClean="0"/>
          </a:p>
          <a:p>
            <a:r>
              <a:rPr lang="en-US" dirty="0" smtClean="0"/>
              <a:t>1. Practice should take the form of question (stimulus) - answer (response) frames which expose the student to the subject in gradual steps </a:t>
            </a:r>
          </a:p>
          <a:p>
            <a:r>
              <a:rPr lang="en-US" dirty="0" smtClean="0"/>
              <a:t>2. Require that the learner make a response for every frame and receive immediate feedback </a:t>
            </a:r>
          </a:p>
          <a:p>
            <a:r>
              <a:rPr lang="en-US" dirty="0" smtClean="0"/>
              <a:t>3. Try to arrange the difficulty of the questions so the response is always correct and hence a positive reinforcement </a:t>
            </a:r>
          </a:p>
          <a:p>
            <a:r>
              <a:rPr lang="en-US" dirty="0" smtClean="0"/>
              <a:t>4. Ensure that good performance in the lesson is paired with secondary </a:t>
            </a:r>
            <a:r>
              <a:rPr lang="en-US" dirty="0" err="1" smtClean="0"/>
              <a:t>reinforcers</a:t>
            </a:r>
            <a:r>
              <a:rPr lang="en-US" dirty="0" smtClean="0"/>
              <a:t> such as verbal praise, prizes and good grades. </a:t>
            </a:r>
          </a:p>
          <a:p>
            <a:r>
              <a:rPr lang="en-US" dirty="0" smtClean="0"/>
              <a:t>Owatonna-</a:t>
            </a:r>
            <a:r>
              <a:rPr lang="en-US" baseline="0" dirty="0" smtClean="0"/>
              <a:t> after WWI, art as role in society </a:t>
            </a:r>
            <a:r>
              <a:rPr lang="en-US" dirty="0" smtClean="0"/>
              <a:t>Haggerty and</a:t>
            </a:r>
            <a:r>
              <a:rPr lang="en-US" baseline="0" dirty="0" smtClean="0"/>
              <a:t> </a:t>
            </a:r>
            <a:r>
              <a:rPr lang="en-US" dirty="0" err="1" smtClean="0"/>
              <a:t>Ziegfield</a:t>
            </a:r>
            <a:r>
              <a:rPr lang="en-US" dirty="0" smtClean="0"/>
              <a:t>, and graduate students, conduct a study in which an art curriculum for all ages integrated</a:t>
            </a:r>
          </a:p>
          <a:p>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Cizek</a:t>
            </a:r>
            <a:r>
              <a:rPr lang="en-US" baseline="0" dirty="0" smtClean="0"/>
              <a:t> – Juvenile art class </a:t>
            </a:r>
            <a:r>
              <a:rPr lang="en-US" sz="1200" kern="1200" dirty="0" smtClean="0">
                <a:solidFill>
                  <a:schemeClr val="tx1"/>
                </a:solidFill>
                <a:latin typeface="+mn-lt"/>
                <a:ea typeface="+mn-ea"/>
                <a:cs typeface="+mn-cs"/>
              </a:rPr>
              <a:t>children allowed to freely explore their own ideas through a range of materials,</a:t>
            </a:r>
            <a:r>
              <a:rPr lang="en-US" sz="1200" kern="1200" baseline="0" dirty="0" smtClean="0">
                <a:solidFill>
                  <a:schemeClr val="tx1"/>
                </a:solidFill>
                <a:latin typeface="+mn-lt"/>
                <a:ea typeface="+mn-ea"/>
                <a:cs typeface="+mn-cs"/>
              </a:rPr>
              <a:t> no formal instruction, father of child creativity</a:t>
            </a:r>
          </a:p>
          <a:p>
            <a:r>
              <a:rPr lang="en-US" sz="1200" kern="1200" baseline="0" dirty="0" smtClean="0">
                <a:solidFill>
                  <a:schemeClr val="tx1"/>
                </a:solidFill>
                <a:latin typeface="+mn-lt"/>
                <a:ea typeface="+mn-ea"/>
                <a:cs typeface="+mn-cs"/>
              </a:rPr>
              <a:t>Viktor D’Amico- MOMA, the Art Barge</a:t>
            </a:r>
            <a:endParaRPr lang="en-US" dirty="0" smtClean="0"/>
          </a:p>
          <a:p>
            <a:r>
              <a:rPr lang="en-US" dirty="0" smtClean="0"/>
              <a:t>Piaget-</a:t>
            </a:r>
            <a:r>
              <a:rPr lang="en-US" baseline="0" dirty="0" smtClean="0"/>
              <a:t> 4 stages </a:t>
            </a:r>
            <a:r>
              <a:rPr lang="en-US" dirty="0" smtClean="0"/>
              <a:t>In the </a:t>
            </a:r>
            <a:r>
              <a:rPr lang="en-US" b="1" dirty="0" err="1" smtClean="0"/>
              <a:t>sensorimotor</a:t>
            </a:r>
            <a:r>
              <a:rPr lang="en-US" b="1" dirty="0" smtClean="0"/>
              <a:t> </a:t>
            </a:r>
            <a:r>
              <a:rPr lang="en-US" dirty="0" smtClean="0"/>
              <a:t>stage (0-2 years), intelligence takes the form of motor actions. Intelligence in the </a:t>
            </a:r>
            <a:r>
              <a:rPr lang="en-US" b="1" dirty="0" err="1" smtClean="0"/>
              <a:t>preoperation</a:t>
            </a:r>
            <a:r>
              <a:rPr lang="en-US" dirty="0" smtClean="0"/>
              <a:t> period (3-7 years) is </a:t>
            </a:r>
            <a:r>
              <a:rPr lang="en-US" dirty="0" err="1" smtClean="0"/>
              <a:t>intutive</a:t>
            </a:r>
            <a:r>
              <a:rPr lang="en-US" dirty="0" smtClean="0"/>
              <a:t> in nature. The cognitive structure during the </a:t>
            </a:r>
            <a:r>
              <a:rPr lang="en-US" b="1" dirty="0" smtClean="0"/>
              <a:t>concrete</a:t>
            </a:r>
            <a:r>
              <a:rPr lang="en-US" dirty="0" smtClean="0"/>
              <a:t> operational stage (8-11 years) is logical but depends upon concrete referents. In the final stage of </a:t>
            </a:r>
            <a:r>
              <a:rPr lang="en-US" b="1" dirty="0" smtClean="0"/>
              <a:t>formal</a:t>
            </a:r>
            <a:r>
              <a:rPr lang="en-US" dirty="0" smtClean="0"/>
              <a:t> operations (12-15 years), thinking involves abstractions. </a:t>
            </a:r>
          </a:p>
          <a:p>
            <a:r>
              <a:rPr lang="en-US" dirty="0" smtClean="0"/>
              <a:t>Constructivist</a:t>
            </a:r>
          </a:p>
          <a:p>
            <a:r>
              <a:rPr lang="en-US" dirty="0" smtClean="0"/>
              <a:t>For example, with children in the </a:t>
            </a:r>
            <a:r>
              <a:rPr lang="en-US" dirty="0" err="1" smtClean="0"/>
              <a:t>sensorimotor</a:t>
            </a:r>
            <a:r>
              <a:rPr lang="en-US" dirty="0" smtClean="0"/>
              <a:t> stage, teachers should try to provide a rich and stimulating environment with ample objects to play with. On the other hand, with children in the concrete operational stage, learning activities should involve problems of classification, ordering, location, conservation using concrete objects.</a:t>
            </a:r>
          </a:p>
          <a:p>
            <a:r>
              <a:rPr lang="en-US" dirty="0" smtClean="0"/>
              <a:t>Rogers</a:t>
            </a:r>
          </a:p>
          <a:p>
            <a:r>
              <a:rPr lang="en-US" dirty="0" smtClean="0"/>
              <a:t>Principles</a:t>
            </a:r>
          </a:p>
          <a:p>
            <a:r>
              <a:rPr lang="en-US" dirty="0" smtClean="0"/>
              <a:t>Significant learning takes place when the subject matter is relevant to the personal interests of the student </a:t>
            </a:r>
          </a:p>
          <a:p>
            <a:r>
              <a:rPr lang="en-US" dirty="0" smtClean="0"/>
              <a:t>Learning which is threatening to the self (e.g., new attitudes or perspectives) are more easily assimilated when external threats are at a minimum </a:t>
            </a:r>
          </a:p>
          <a:p>
            <a:r>
              <a:rPr lang="en-US" dirty="0" smtClean="0"/>
              <a:t>Learning proceeds faster when the threat to the self is low </a:t>
            </a:r>
          </a:p>
          <a:p>
            <a:r>
              <a:rPr lang="en-US" dirty="0" smtClean="0"/>
              <a:t>Self-initiated learning is the most lasting and pervasive. </a:t>
            </a:r>
          </a:p>
          <a:p>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William</a:t>
            </a:r>
            <a:r>
              <a:rPr lang="en-US" baseline="0" dirty="0" smtClean="0"/>
              <a:t> Heard Kilpatrick-make learning a true discovery, teacher and students work together to discover and learn, at one point in his career he even gained permission from the sup to not send home grades, a colleague of Dewey at Teachers College</a:t>
            </a:r>
          </a:p>
          <a:p>
            <a:r>
              <a:rPr lang="en-US" baseline="0" dirty="0" smtClean="0"/>
              <a:t>Margaret </a:t>
            </a:r>
            <a:r>
              <a:rPr lang="en-US" baseline="0" dirty="0" err="1" smtClean="0"/>
              <a:t>Naumburg</a:t>
            </a:r>
            <a:r>
              <a:rPr lang="en-US" baseline="0" dirty="0" smtClean="0"/>
              <a:t>, also a colleague of Dewey, sent teachers at her school the Walden School to psychoanalysts, work influences the field that became art therapy</a:t>
            </a:r>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Barkan</a:t>
            </a:r>
            <a:r>
              <a:rPr lang="en-US" dirty="0" smtClean="0"/>
              <a:t> Structured</a:t>
            </a:r>
            <a:r>
              <a:rPr lang="en-US" baseline="0" dirty="0" smtClean="0"/>
              <a:t> curriculum </a:t>
            </a:r>
          </a:p>
          <a:p>
            <a:r>
              <a:rPr lang="en-US" baseline="0" dirty="0" smtClean="0"/>
              <a:t>Based on Bruner</a:t>
            </a:r>
          </a:p>
          <a:p>
            <a:r>
              <a:rPr lang="en-US" dirty="0" smtClean="0"/>
              <a:t>Instruction must be concerned with the experiences and contexts that make the student willing and able to learn (readiness). </a:t>
            </a:r>
          </a:p>
          <a:p>
            <a:r>
              <a:rPr lang="en-US" dirty="0" smtClean="0"/>
              <a:t>Instruction must be structured so that it can be easily grasped by the student (spiral organization). </a:t>
            </a:r>
          </a:p>
          <a:p>
            <a:r>
              <a:rPr lang="en-US" dirty="0" smtClean="0"/>
              <a:t>Instruction should be designed to facilitate extrapolation and or fill in the gaps (going beyond the information given). </a:t>
            </a:r>
          </a:p>
          <a:p>
            <a:r>
              <a:rPr lang="en-US" dirty="0" smtClean="0"/>
              <a:t>Rollo May American </a:t>
            </a:r>
            <a:r>
              <a:rPr lang="en-US" dirty="0" err="1" smtClean="0"/>
              <a:t>Psycologist</a:t>
            </a:r>
            <a:endParaRPr lang="en-US" dirty="0" smtClean="0"/>
          </a:p>
          <a:p>
            <a:r>
              <a:rPr lang="en-US" dirty="0" smtClean="0"/>
              <a:t>“Now, I believe in life, and I believe in the joy of human existence, but these things cannot be experienced except as we also face the despair, also face the anxiety that every human being has to face if he lives with any creativity at all. “</a:t>
            </a:r>
          </a:p>
          <a:p>
            <a:r>
              <a:rPr lang="en-US" dirty="0" smtClean="0"/>
              <a:t>Edmund Burke Feldman</a:t>
            </a:r>
          </a:p>
          <a:p>
            <a:r>
              <a:rPr lang="en-US" dirty="0" smtClean="0"/>
              <a:t>Maslow</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Self-Actualization (top of pyramid) Esteem Needs Social Needs Safety Needs Physiological Needs (base</a:t>
            </a:r>
            <a:r>
              <a:rPr lang="en-US" baseline="0" dirty="0" smtClean="0"/>
              <a:t> of pyramid)</a:t>
            </a:r>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Ralph</a:t>
            </a:r>
            <a:r>
              <a:rPr lang="en-US" baseline="0" dirty="0" smtClean="0"/>
              <a:t> Smith Journal of Aesthetic Education</a:t>
            </a:r>
          </a:p>
          <a:p>
            <a:r>
              <a:rPr lang="en-US" baseline="0" dirty="0" smtClean="0"/>
              <a:t>Howard Gardner</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theory of multiple intelligences suggests that there are a number of distinct forms of intelligence that each individual possesses in varying degrees. seven primary forms: linguistic, musical, logical-mathematical, spatial, body-kinesthetic, intrapersonal (e.g., insight, </a:t>
            </a:r>
            <a:r>
              <a:rPr lang="en-US" dirty="0" err="1" smtClean="0"/>
              <a:t>metacognition</a:t>
            </a:r>
            <a:r>
              <a:rPr lang="en-US" dirty="0" smtClean="0"/>
              <a:t>) and interpersonal (e.g., social skills).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Principles</a:t>
            </a:r>
          </a:p>
          <a:p>
            <a:r>
              <a:rPr lang="en-US" dirty="0" smtClean="0"/>
              <a:t>1. Individuals should be encouraged to use their preferred intelligences in learning. </a:t>
            </a:r>
          </a:p>
          <a:p>
            <a:r>
              <a:rPr lang="en-US" dirty="0" smtClean="0"/>
              <a:t>2. Instructional activities should appeal to different forms of intelligence. </a:t>
            </a:r>
          </a:p>
          <a:p>
            <a:r>
              <a:rPr lang="en-US" dirty="0" smtClean="0"/>
              <a:t>3. Assessment of learning should measure multiple forms of intelligence. </a:t>
            </a:r>
          </a:p>
          <a:p>
            <a:endParaRPr lang="en-US" baseline="0" dirty="0" smtClean="0"/>
          </a:p>
          <a:p>
            <a:r>
              <a:rPr lang="en-US" baseline="0" dirty="0" smtClean="0"/>
              <a:t>Daniel </a:t>
            </a:r>
            <a:r>
              <a:rPr lang="en-US" baseline="0" dirty="0" err="1" smtClean="0"/>
              <a:t>Goleman</a:t>
            </a:r>
            <a:r>
              <a:rPr lang="en-US" baseline="0" dirty="0" smtClean="0"/>
              <a:t> and others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Self-Awareness, Self-Management, Social Awareness, and Relationship Management. (related to Gardner’s Interpersonal</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Cognitive development is limited to a certain range at any given age. </a:t>
            </a:r>
          </a:p>
          <a:p>
            <a:r>
              <a:rPr lang="en-US" dirty="0" smtClean="0"/>
              <a:t>Full cognitive development requires social interaction. </a:t>
            </a:r>
          </a:p>
          <a:p>
            <a:pPr>
              <a:lnSpc>
                <a:spcPct val="90000"/>
              </a:lnSpc>
              <a:buFontTx/>
              <a:buChar char="o"/>
            </a:pPr>
            <a:r>
              <a:rPr lang="en-US" sz="1200" dirty="0" smtClean="0">
                <a:solidFill>
                  <a:schemeClr val="tx2"/>
                </a:solidFill>
              </a:rPr>
              <a:t>Rudolph </a:t>
            </a:r>
            <a:r>
              <a:rPr lang="en-US" sz="1200" dirty="0" err="1" smtClean="0">
                <a:solidFill>
                  <a:schemeClr val="tx2"/>
                </a:solidFill>
              </a:rPr>
              <a:t>Arnheim</a:t>
            </a:r>
            <a:endParaRPr lang="en-US" sz="1200" dirty="0" smtClean="0">
              <a:solidFill>
                <a:schemeClr val="tx2"/>
              </a:solidFill>
            </a:endParaRPr>
          </a:p>
          <a:p>
            <a:pPr>
              <a:lnSpc>
                <a:spcPct val="90000"/>
              </a:lnSpc>
              <a:buFontTx/>
              <a:buChar char="o"/>
            </a:pPr>
            <a:r>
              <a:rPr lang="en-US" sz="1200" dirty="0" smtClean="0"/>
              <a:t>Originally trained in Gestalt psychology, with its emphasis on the perception of forms as organized wholes,</a:t>
            </a:r>
            <a:endParaRPr lang="en-US" dirty="0" smtClean="0"/>
          </a:p>
          <a:p>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Getty/</a:t>
            </a:r>
            <a:r>
              <a:rPr lang="en-US" baseline="0" dirty="0" smtClean="0"/>
              <a:t> DBAE and Freedman VC will cover more with Pedagogies</a:t>
            </a:r>
            <a:endParaRPr lang="en-US" dirty="0"/>
          </a:p>
        </p:txBody>
      </p:sp>
      <p:sp>
        <p:nvSpPr>
          <p:cNvPr id="4" name="Slide Number Placeholder 3"/>
          <p:cNvSpPr>
            <a:spLocks noGrp="1"/>
          </p:cNvSpPr>
          <p:nvPr>
            <p:ph type="sldNum" sz="quarter" idx="10"/>
          </p:nvPr>
        </p:nvSpPr>
        <p:spPr/>
        <p:txBody>
          <a:bodyPr/>
          <a:lstStyle/>
          <a:p>
            <a:fld id="{C80349F5-8C57-E745-AD84-0B15FDBB913F}"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721F41-08CE-834B-A8FF-D7B62170F3D9}" type="datetimeFigureOut">
              <a:rPr lang="en-US" smtClean="0"/>
              <a:pPr/>
              <a:t>6/27/12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478A01-7D55-234F-AC8E-0B4DC7864E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721F41-08CE-834B-A8FF-D7B62170F3D9}" type="datetimeFigureOut">
              <a:rPr lang="en-US" smtClean="0"/>
              <a:pPr/>
              <a:t>6/27/12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78A01-7D55-234F-AC8E-0B4DC7864E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4C721F41-08CE-834B-A8FF-D7B62170F3D9}" type="datetimeFigureOut">
              <a:rPr lang="en-US" smtClean="0"/>
              <a:pPr/>
              <a:t>6/27/12</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41478A01-7D55-234F-AC8E-0B4DC7864EE3}"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C721F41-08CE-834B-A8FF-D7B62170F3D9}" type="datetimeFigureOut">
              <a:rPr lang="en-US" smtClean="0"/>
              <a:pPr/>
              <a:t>6/27/12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C721F41-08CE-834B-A8FF-D7B62170F3D9}" type="datetimeFigureOut">
              <a:rPr lang="en-US" smtClean="0"/>
              <a:pPr/>
              <a:t>6/27/12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C721F41-08CE-834B-A8FF-D7B62170F3D9}" type="datetimeFigureOut">
              <a:rPr lang="en-US" smtClean="0"/>
              <a:pPr/>
              <a:t>6/27/12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4C721F41-08CE-834B-A8FF-D7B62170F3D9}" type="datetimeFigureOut">
              <a:rPr lang="en-US" smtClean="0"/>
              <a:pPr/>
              <a:t>6/27/12</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41478A01-7D55-234F-AC8E-0B4DC7864E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a:bodyPr>
          <a:lstStyle/>
          <a:p>
            <a:r>
              <a:rPr lang="en-US" dirty="0" smtClean="0"/>
              <a:t>Discussion of Some Historical Developments Wiki Contributions (15 minutes)</a:t>
            </a:r>
          </a:p>
          <a:p>
            <a:r>
              <a:rPr lang="en-US" dirty="0" smtClean="0"/>
              <a:t>Contributor Balderdash (15 minutes)</a:t>
            </a:r>
          </a:p>
          <a:p>
            <a:r>
              <a:rPr lang="en-US" dirty="0" smtClean="0"/>
              <a:t>Theorist </a:t>
            </a:r>
            <a:r>
              <a:rPr lang="en-US" smtClean="0"/>
              <a:t>Overview (90 </a:t>
            </a:r>
            <a:r>
              <a:rPr lang="en-US" dirty="0" smtClean="0"/>
              <a:t>minutes)</a:t>
            </a:r>
          </a:p>
          <a:p>
            <a:r>
              <a:rPr lang="en-US" dirty="0" smtClean="0"/>
              <a:t>Contributor Research Session (40 minutes)</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1950s-1960s</a:t>
            </a:r>
            <a:endParaRPr lang="en-US" dirty="0"/>
          </a:p>
        </p:txBody>
      </p:sp>
      <p:sp>
        <p:nvSpPr>
          <p:cNvPr id="7" name="Content Placeholder 6"/>
          <p:cNvSpPr>
            <a:spLocks noGrp="1"/>
          </p:cNvSpPr>
          <p:nvPr>
            <p:ph sz="half" idx="13"/>
          </p:nvPr>
        </p:nvSpPr>
        <p:spPr/>
        <p:txBody>
          <a:bodyPr/>
          <a:lstStyle/>
          <a:p>
            <a:pPr>
              <a:lnSpc>
                <a:spcPct val="90000"/>
              </a:lnSpc>
              <a:buFontTx/>
              <a:buChar char="o"/>
            </a:pPr>
            <a:r>
              <a:rPr lang="en-US" sz="2000" dirty="0" smtClean="0">
                <a:solidFill>
                  <a:schemeClr val="tx2"/>
                </a:solidFill>
              </a:rPr>
              <a:t>Maslow</a:t>
            </a:r>
          </a:p>
          <a:p>
            <a:pPr lvl="1">
              <a:lnSpc>
                <a:spcPct val="90000"/>
              </a:lnSpc>
              <a:buFontTx/>
              <a:buChar char="o"/>
            </a:pPr>
            <a:r>
              <a:rPr lang="en-US" sz="2000" dirty="0" smtClean="0"/>
              <a:t>Hierarchy of needs</a:t>
            </a:r>
            <a:endParaRPr lang="en-US" sz="2000" dirty="0" smtClean="0">
              <a:solidFill>
                <a:schemeClr val="tx2"/>
              </a:solidFill>
            </a:endParaRPr>
          </a:p>
          <a:p>
            <a:endParaRPr lang="en-US" dirty="0"/>
          </a:p>
        </p:txBody>
      </p:sp>
      <p:sp>
        <p:nvSpPr>
          <p:cNvPr id="8" name="Content Placeholder 7"/>
          <p:cNvSpPr>
            <a:spLocks noGrp="1"/>
          </p:cNvSpPr>
          <p:nvPr>
            <p:ph sz="half" idx="1"/>
          </p:nvPr>
        </p:nvSpPr>
        <p:spPr>
          <a:xfrm>
            <a:off x="4636008" y="2895600"/>
            <a:ext cx="3767328" cy="1554480"/>
          </a:xfrm>
        </p:spPr>
        <p:txBody>
          <a:bodyPr/>
          <a:lstStyle/>
          <a:p>
            <a:pPr>
              <a:lnSpc>
                <a:spcPct val="90000"/>
              </a:lnSpc>
              <a:buFontTx/>
              <a:buChar char="o"/>
            </a:pPr>
            <a:r>
              <a:rPr lang="en-US" sz="2000" dirty="0" smtClean="0">
                <a:solidFill>
                  <a:schemeClr val="tx2"/>
                </a:solidFill>
              </a:rPr>
              <a:t>May:</a:t>
            </a:r>
          </a:p>
          <a:p>
            <a:pPr lvl="1">
              <a:lnSpc>
                <a:spcPct val="90000"/>
              </a:lnSpc>
              <a:buFontTx/>
              <a:buChar char="o"/>
            </a:pPr>
            <a:r>
              <a:rPr lang="en-US" sz="2000" dirty="0" smtClean="0"/>
              <a:t>Existential psychology</a:t>
            </a:r>
          </a:p>
          <a:p>
            <a:endParaRPr lang="en-US" dirty="0"/>
          </a:p>
        </p:txBody>
      </p:sp>
      <p:sp>
        <p:nvSpPr>
          <p:cNvPr id="9" name="Content Placeholder 8"/>
          <p:cNvSpPr>
            <a:spLocks noGrp="1"/>
          </p:cNvSpPr>
          <p:nvPr>
            <p:ph sz="half" idx="15"/>
          </p:nvPr>
        </p:nvSpPr>
        <p:spPr/>
        <p:txBody>
          <a:bodyPr/>
          <a:lstStyle/>
          <a:p>
            <a:pPr>
              <a:lnSpc>
                <a:spcPct val="90000"/>
              </a:lnSpc>
              <a:buFontTx/>
              <a:buChar char="o"/>
            </a:pPr>
            <a:r>
              <a:rPr lang="en-US" sz="2000" dirty="0" smtClean="0">
                <a:solidFill>
                  <a:schemeClr val="tx2"/>
                </a:solidFill>
              </a:rPr>
              <a:t>Feldman</a:t>
            </a:r>
          </a:p>
          <a:p>
            <a:pPr lvl="1">
              <a:lnSpc>
                <a:spcPct val="90000"/>
              </a:lnSpc>
              <a:buFontTx/>
              <a:buChar char="o"/>
            </a:pPr>
            <a:r>
              <a:rPr lang="en-US" sz="2000" dirty="0" smtClean="0"/>
              <a:t>Art criticism in education</a:t>
            </a:r>
          </a:p>
          <a:p>
            <a:endParaRPr lang="en-US" dirty="0"/>
          </a:p>
        </p:txBody>
      </p:sp>
      <p:sp>
        <p:nvSpPr>
          <p:cNvPr id="10" name="Content Placeholder 9"/>
          <p:cNvSpPr>
            <a:spLocks noGrp="1"/>
          </p:cNvSpPr>
          <p:nvPr>
            <p:ph sz="half" idx="14"/>
          </p:nvPr>
        </p:nvSpPr>
        <p:spPr/>
        <p:txBody>
          <a:bodyPr>
            <a:normAutofit/>
          </a:bodyPr>
          <a:lstStyle/>
          <a:p>
            <a:pPr>
              <a:lnSpc>
                <a:spcPct val="90000"/>
              </a:lnSpc>
              <a:buFontTx/>
              <a:buChar char="o"/>
            </a:pPr>
            <a:r>
              <a:rPr lang="en-US" sz="2000" dirty="0" err="1" smtClean="0">
                <a:solidFill>
                  <a:schemeClr val="tx2"/>
                </a:solidFill>
              </a:rPr>
              <a:t>Barkan</a:t>
            </a:r>
            <a:r>
              <a:rPr lang="en-US" sz="2000" dirty="0" smtClean="0">
                <a:solidFill>
                  <a:schemeClr val="tx2"/>
                </a:solidFill>
              </a:rPr>
              <a:t>:</a:t>
            </a:r>
          </a:p>
          <a:p>
            <a:pPr lvl="1">
              <a:lnSpc>
                <a:spcPct val="90000"/>
              </a:lnSpc>
              <a:buFontTx/>
              <a:buChar char="o"/>
            </a:pPr>
            <a:r>
              <a:rPr lang="en-US" sz="2000" dirty="0" smtClean="0"/>
              <a:t>Early proponent of content based art education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1960s-present</a:t>
            </a:r>
            <a:endParaRPr lang="en-US" dirty="0"/>
          </a:p>
        </p:txBody>
      </p:sp>
      <p:sp>
        <p:nvSpPr>
          <p:cNvPr id="7" name="Content Placeholder 6"/>
          <p:cNvSpPr>
            <a:spLocks noGrp="1"/>
          </p:cNvSpPr>
          <p:nvPr>
            <p:ph sz="half" idx="13"/>
          </p:nvPr>
        </p:nvSpPr>
        <p:spPr/>
        <p:txBody>
          <a:bodyPr/>
          <a:lstStyle/>
          <a:p>
            <a:r>
              <a:rPr lang="en-US" dirty="0" err="1" smtClean="0"/>
              <a:t>Goleman</a:t>
            </a:r>
            <a:r>
              <a:rPr lang="en-US" dirty="0" smtClean="0"/>
              <a:t>:</a:t>
            </a:r>
          </a:p>
          <a:p>
            <a:r>
              <a:rPr lang="en-US" dirty="0" smtClean="0"/>
              <a:t>Emotional Intelligences</a:t>
            </a:r>
          </a:p>
          <a:p>
            <a:endParaRPr lang="en-US" dirty="0"/>
          </a:p>
        </p:txBody>
      </p:sp>
      <p:sp>
        <p:nvSpPr>
          <p:cNvPr id="8" name="Content Placeholder 7"/>
          <p:cNvSpPr>
            <a:spLocks noGrp="1"/>
          </p:cNvSpPr>
          <p:nvPr>
            <p:ph sz="half" idx="1"/>
          </p:nvPr>
        </p:nvSpPr>
        <p:spPr/>
        <p:txBody>
          <a:bodyPr/>
          <a:lstStyle/>
          <a:p>
            <a:r>
              <a:rPr lang="en-US" dirty="0" smtClean="0"/>
              <a:t>Eisner:</a:t>
            </a:r>
          </a:p>
          <a:p>
            <a:r>
              <a:rPr lang="en-US" dirty="0" smtClean="0"/>
              <a:t>Advocated change to content/curriculum oriented discipline </a:t>
            </a:r>
          </a:p>
          <a:p>
            <a:endParaRPr lang="en-US" dirty="0"/>
          </a:p>
        </p:txBody>
      </p:sp>
      <p:sp>
        <p:nvSpPr>
          <p:cNvPr id="9" name="Content Placeholder 8"/>
          <p:cNvSpPr>
            <a:spLocks noGrp="1"/>
          </p:cNvSpPr>
          <p:nvPr>
            <p:ph sz="half" idx="15"/>
          </p:nvPr>
        </p:nvSpPr>
        <p:spPr/>
        <p:txBody>
          <a:bodyPr/>
          <a:lstStyle/>
          <a:p>
            <a:r>
              <a:rPr lang="en-US" dirty="0" smtClean="0"/>
              <a:t>Gardner:</a:t>
            </a:r>
          </a:p>
          <a:p>
            <a:r>
              <a:rPr lang="en-US" dirty="0" smtClean="0"/>
              <a:t>Multiple Intelligences</a:t>
            </a:r>
          </a:p>
          <a:p>
            <a:endParaRPr lang="en-US" dirty="0"/>
          </a:p>
        </p:txBody>
      </p:sp>
      <p:sp>
        <p:nvSpPr>
          <p:cNvPr id="10" name="Content Placeholder 9"/>
          <p:cNvSpPr>
            <a:spLocks noGrp="1"/>
          </p:cNvSpPr>
          <p:nvPr>
            <p:ph sz="half" idx="14"/>
          </p:nvPr>
        </p:nvSpPr>
        <p:spPr/>
        <p:txBody>
          <a:bodyPr>
            <a:normAutofit/>
          </a:bodyPr>
          <a:lstStyle/>
          <a:p>
            <a:pPr>
              <a:lnSpc>
                <a:spcPct val="90000"/>
              </a:lnSpc>
              <a:buFontTx/>
              <a:buChar char="o"/>
            </a:pPr>
            <a:r>
              <a:rPr lang="en-US" sz="2000" dirty="0" smtClean="0">
                <a:solidFill>
                  <a:schemeClr val="tx2"/>
                </a:solidFill>
              </a:rPr>
              <a:t>Smith</a:t>
            </a:r>
          </a:p>
          <a:p>
            <a:pPr lvl="1">
              <a:lnSpc>
                <a:spcPct val="90000"/>
              </a:lnSpc>
              <a:buFontTx/>
              <a:buChar char="o"/>
            </a:pPr>
            <a:r>
              <a:rPr lang="en-US" sz="2000" dirty="0" smtClean="0"/>
              <a:t>Journal of Aesthetic Education-writing about art education.</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1960s-present</a:t>
            </a:r>
            <a:endParaRPr lang="en-US" dirty="0"/>
          </a:p>
        </p:txBody>
      </p:sp>
      <p:sp>
        <p:nvSpPr>
          <p:cNvPr id="10" name="Content Placeholder 9"/>
          <p:cNvSpPr>
            <a:spLocks noGrp="1"/>
          </p:cNvSpPr>
          <p:nvPr>
            <p:ph sz="half" idx="14"/>
          </p:nvPr>
        </p:nvSpPr>
        <p:spPr>
          <a:xfrm>
            <a:off x="739775" y="4617720"/>
            <a:ext cx="3767328" cy="1554480"/>
          </a:xfrm>
        </p:spPr>
        <p:txBody>
          <a:bodyPr>
            <a:normAutofit/>
          </a:bodyPr>
          <a:lstStyle/>
          <a:p>
            <a:pPr>
              <a:lnSpc>
                <a:spcPct val="90000"/>
              </a:lnSpc>
              <a:buFontTx/>
              <a:buChar char="o"/>
            </a:pPr>
            <a:r>
              <a:rPr lang="en-US" sz="2000" dirty="0" smtClean="0">
                <a:solidFill>
                  <a:schemeClr val="tx2"/>
                </a:solidFill>
              </a:rPr>
              <a:t>Eric Jensen</a:t>
            </a:r>
          </a:p>
          <a:p>
            <a:pPr>
              <a:lnSpc>
                <a:spcPct val="90000"/>
              </a:lnSpc>
              <a:buFontTx/>
              <a:buChar char="o"/>
            </a:pPr>
            <a:r>
              <a:rPr lang="en-US" sz="2000" dirty="0" smtClean="0">
                <a:solidFill>
                  <a:schemeClr val="tx2"/>
                </a:solidFill>
              </a:rPr>
              <a:t>Synthesizes brain development and arts research</a:t>
            </a:r>
            <a:endParaRPr lang="en-US" sz="2000" dirty="0" smtClean="0">
              <a:solidFill>
                <a:schemeClr val="tx2"/>
              </a:solidFill>
            </a:endParaRPr>
          </a:p>
          <a:p>
            <a:endParaRPr lang="en-US" dirty="0"/>
          </a:p>
        </p:txBody>
      </p:sp>
      <p:sp>
        <p:nvSpPr>
          <p:cNvPr id="5" name="Content Placeholder 9"/>
          <p:cNvSpPr>
            <a:spLocks noGrp="1"/>
          </p:cNvSpPr>
          <p:nvPr>
            <p:ph sz="half" idx="14"/>
          </p:nvPr>
        </p:nvSpPr>
        <p:spPr>
          <a:xfrm>
            <a:off x="4648200" y="2514600"/>
            <a:ext cx="3767328" cy="1554480"/>
          </a:xfrm>
        </p:spPr>
        <p:txBody>
          <a:bodyPr>
            <a:normAutofit fontScale="92500" lnSpcReduction="10000"/>
          </a:bodyPr>
          <a:lstStyle/>
          <a:p>
            <a:pPr>
              <a:lnSpc>
                <a:spcPct val="90000"/>
              </a:lnSpc>
              <a:buFontTx/>
              <a:buChar char="o"/>
            </a:pPr>
            <a:r>
              <a:rPr lang="en-US" sz="2000" dirty="0" smtClean="0">
                <a:solidFill>
                  <a:schemeClr val="tx2"/>
                </a:solidFill>
              </a:rPr>
              <a:t>Rudolph </a:t>
            </a:r>
            <a:r>
              <a:rPr lang="en-US" sz="2000" dirty="0" err="1" smtClean="0">
                <a:solidFill>
                  <a:schemeClr val="tx2"/>
                </a:solidFill>
              </a:rPr>
              <a:t>Arnheim</a:t>
            </a:r>
            <a:endParaRPr lang="en-US" sz="2000" dirty="0" smtClean="0">
              <a:solidFill>
                <a:schemeClr val="tx2"/>
              </a:solidFill>
            </a:endParaRPr>
          </a:p>
          <a:p>
            <a:pPr>
              <a:lnSpc>
                <a:spcPct val="90000"/>
              </a:lnSpc>
              <a:buFontTx/>
              <a:buChar char="o"/>
            </a:pPr>
            <a:r>
              <a:rPr lang="en-US" sz="2000" dirty="0" smtClean="0"/>
              <a:t>“</a:t>
            </a:r>
            <a:r>
              <a:rPr lang="en-US" sz="2000" dirty="0" smtClean="0"/>
              <a:t>Art and Visual Perception” (1954), “Film as Art” (1957) and “Visual Thinking” (1969).</a:t>
            </a:r>
            <a:endParaRPr lang="en-US" dirty="0"/>
          </a:p>
        </p:txBody>
      </p:sp>
      <p:sp>
        <p:nvSpPr>
          <p:cNvPr id="6" name="Content Placeholder 9"/>
          <p:cNvSpPr>
            <a:spLocks noGrp="1"/>
          </p:cNvSpPr>
          <p:nvPr>
            <p:ph sz="half" idx="14"/>
          </p:nvPr>
        </p:nvSpPr>
        <p:spPr>
          <a:xfrm>
            <a:off x="739775" y="2560320"/>
            <a:ext cx="3767328" cy="1554480"/>
          </a:xfrm>
        </p:spPr>
        <p:txBody>
          <a:bodyPr>
            <a:normAutofit/>
          </a:bodyPr>
          <a:lstStyle/>
          <a:p>
            <a:pPr>
              <a:lnSpc>
                <a:spcPct val="90000"/>
              </a:lnSpc>
              <a:buFontTx/>
              <a:buChar char="o"/>
            </a:pPr>
            <a:r>
              <a:rPr lang="en-US" sz="2000" dirty="0" err="1" smtClean="0">
                <a:solidFill>
                  <a:schemeClr val="tx2"/>
                </a:solidFill>
              </a:rPr>
              <a:t>Vygotsky</a:t>
            </a:r>
            <a:endParaRPr lang="en-US" sz="2000" dirty="0" smtClean="0">
              <a:solidFill>
                <a:schemeClr val="tx2"/>
              </a:solidFill>
            </a:endParaRPr>
          </a:p>
          <a:p>
            <a:pPr>
              <a:lnSpc>
                <a:spcPct val="90000"/>
              </a:lnSpc>
              <a:buFontTx/>
              <a:buChar char="o"/>
            </a:pPr>
            <a:r>
              <a:rPr lang="en-US" sz="2000" dirty="0" smtClean="0">
                <a:solidFill>
                  <a:schemeClr val="tx2"/>
                </a:solidFill>
              </a:rPr>
              <a:t>Zone of Proximal Development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1960s-present</a:t>
            </a:r>
            <a:endParaRPr lang="en-US" dirty="0"/>
          </a:p>
        </p:txBody>
      </p:sp>
      <p:sp>
        <p:nvSpPr>
          <p:cNvPr id="8" name="Content Placeholder 7"/>
          <p:cNvSpPr>
            <a:spLocks noGrp="1"/>
          </p:cNvSpPr>
          <p:nvPr>
            <p:ph sz="half" idx="1"/>
          </p:nvPr>
        </p:nvSpPr>
        <p:spPr>
          <a:xfrm>
            <a:off x="4636008" y="4541520"/>
            <a:ext cx="3767328" cy="1554480"/>
          </a:xfrm>
        </p:spPr>
        <p:txBody>
          <a:bodyPr>
            <a:normAutofit/>
          </a:bodyPr>
          <a:lstStyle/>
          <a:p>
            <a:r>
              <a:rPr lang="en-US" sz="2000" dirty="0" smtClean="0"/>
              <a:t>Freedman</a:t>
            </a:r>
          </a:p>
          <a:p>
            <a:r>
              <a:rPr lang="en-US" sz="2000" dirty="0" smtClean="0"/>
              <a:t>Visual Culture</a:t>
            </a:r>
          </a:p>
          <a:p>
            <a:endParaRPr lang="en-US" sz="2000" dirty="0"/>
          </a:p>
        </p:txBody>
      </p:sp>
      <p:sp>
        <p:nvSpPr>
          <p:cNvPr id="10" name="Content Placeholder 9"/>
          <p:cNvSpPr>
            <a:spLocks noGrp="1"/>
          </p:cNvSpPr>
          <p:nvPr>
            <p:ph sz="half" idx="14"/>
          </p:nvPr>
        </p:nvSpPr>
        <p:spPr>
          <a:xfrm>
            <a:off x="739775" y="4617720"/>
            <a:ext cx="3767328" cy="1554480"/>
          </a:xfrm>
        </p:spPr>
        <p:txBody>
          <a:bodyPr>
            <a:normAutofit/>
          </a:bodyPr>
          <a:lstStyle/>
          <a:p>
            <a:pPr>
              <a:lnSpc>
                <a:spcPct val="90000"/>
              </a:lnSpc>
              <a:buFontTx/>
              <a:buChar char="o"/>
            </a:pPr>
            <a:r>
              <a:rPr lang="en-US" sz="2000" dirty="0" smtClean="0">
                <a:solidFill>
                  <a:schemeClr val="tx2"/>
                </a:solidFill>
              </a:rPr>
              <a:t>Getty Foundation</a:t>
            </a:r>
          </a:p>
          <a:p>
            <a:pPr>
              <a:lnSpc>
                <a:spcPct val="90000"/>
              </a:lnSpc>
              <a:buFontTx/>
              <a:buChar char="o"/>
            </a:pPr>
            <a:r>
              <a:rPr lang="en-US" sz="2000" dirty="0" smtClean="0">
                <a:solidFill>
                  <a:schemeClr val="tx2"/>
                </a:solidFill>
              </a:rPr>
              <a:t>DBAE</a:t>
            </a:r>
          </a:p>
          <a:p>
            <a:endParaRPr lang="en-US" dirty="0"/>
          </a:p>
        </p:txBody>
      </p:sp>
      <p:sp>
        <p:nvSpPr>
          <p:cNvPr id="5" name="Content Placeholder 9"/>
          <p:cNvSpPr>
            <a:spLocks noGrp="1"/>
          </p:cNvSpPr>
          <p:nvPr>
            <p:ph sz="half" idx="14"/>
          </p:nvPr>
        </p:nvSpPr>
        <p:spPr>
          <a:xfrm>
            <a:off x="4648200" y="2514600"/>
            <a:ext cx="3767328" cy="1554480"/>
          </a:xfrm>
        </p:spPr>
        <p:txBody>
          <a:bodyPr>
            <a:normAutofit/>
          </a:bodyPr>
          <a:lstStyle/>
          <a:p>
            <a:pPr>
              <a:lnSpc>
                <a:spcPct val="90000"/>
              </a:lnSpc>
              <a:buFontTx/>
              <a:buChar char="o"/>
            </a:pPr>
            <a:r>
              <a:rPr lang="en-US" sz="2000" dirty="0" smtClean="0">
                <a:solidFill>
                  <a:schemeClr val="tx2"/>
                </a:solidFill>
              </a:rPr>
              <a:t>Betty Edwards</a:t>
            </a:r>
          </a:p>
          <a:p>
            <a:pPr>
              <a:lnSpc>
                <a:spcPct val="90000"/>
              </a:lnSpc>
              <a:buFontTx/>
              <a:buChar char="o"/>
            </a:pPr>
            <a:r>
              <a:rPr lang="en-US" sz="2000" dirty="0" smtClean="0">
                <a:solidFill>
                  <a:schemeClr val="tx2"/>
                </a:solidFill>
              </a:rPr>
              <a:t>Drawing with the Right Side of the Brain</a:t>
            </a:r>
          </a:p>
          <a:p>
            <a:endParaRPr lang="en-US" dirty="0"/>
          </a:p>
        </p:txBody>
      </p:sp>
      <p:sp>
        <p:nvSpPr>
          <p:cNvPr id="6" name="Content Placeholder 9"/>
          <p:cNvSpPr>
            <a:spLocks noGrp="1"/>
          </p:cNvSpPr>
          <p:nvPr>
            <p:ph sz="half" idx="14"/>
          </p:nvPr>
        </p:nvSpPr>
        <p:spPr>
          <a:xfrm>
            <a:off x="739775" y="2560320"/>
            <a:ext cx="3767328" cy="1554480"/>
          </a:xfrm>
        </p:spPr>
        <p:txBody>
          <a:bodyPr>
            <a:normAutofit/>
          </a:bodyPr>
          <a:lstStyle/>
          <a:p>
            <a:pPr>
              <a:lnSpc>
                <a:spcPct val="90000"/>
              </a:lnSpc>
              <a:buFontTx/>
              <a:buChar char="o"/>
            </a:pPr>
            <a:r>
              <a:rPr lang="en-US" sz="2000" dirty="0" smtClean="0">
                <a:solidFill>
                  <a:schemeClr val="tx2"/>
                </a:solidFill>
              </a:rPr>
              <a:t>Mary Ann </a:t>
            </a:r>
            <a:r>
              <a:rPr lang="en-US" sz="2000" dirty="0" err="1" smtClean="0">
                <a:solidFill>
                  <a:schemeClr val="tx2"/>
                </a:solidFill>
              </a:rPr>
              <a:t>Stankiewicz</a:t>
            </a:r>
            <a:endParaRPr lang="en-US" sz="2000" dirty="0" smtClean="0">
              <a:solidFill>
                <a:schemeClr val="tx2"/>
              </a:solidFill>
            </a:endParaRPr>
          </a:p>
          <a:p>
            <a:pPr>
              <a:lnSpc>
                <a:spcPct val="90000"/>
              </a:lnSpc>
              <a:buFontTx/>
              <a:buChar char="o"/>
            </a:pPr>
            <a:r>
              <a:rPr lang="en-US" sz="2000" dirty="0" smtClean="0">
                <a:solidFill>
                  <a:schemeClr val="tx2"/>
                </a:solidFill>
              </a:rPr>
              <a:t>Harvard Project Zero</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References</a:t>
            </a:r>
            <a:endParaRPr lang="en-US" dirty="0"/>
          </a:p>
        </p:txBody>
      </p:sp>
      <p:sp>
        <p:nvSpPr>
          <p:cNvPr id="8" name="Content Placeholder 7"/>
          <p:cNvSpPr>
            <a:spLocks noGrp="1"/>
          </p:cNvSpPr>
          <p:nvPr>
            <p:ph idx="1"/>
          </p:nvPr>
        </p:nvSpPr>
        <p:spPr/>
        <p:txBody>
          <a:bodyPr/>
          <a:lstStyle/>
          <a:p>
            <a:r>
              <a:rPr lang="en-US" dirty="0" smtClean="0"/>
              <a:t>http://</a:t>
            </a:r>
            <a:r>
              <a:rPr lang="en-US" dirty="0" err="1" smtClean="0"/>
              <a:t>www.instructionaldesign.org/theories/index.html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AE610: Survey of Art Education</a:t>
            </a:r>
            <a:endParaRPr lang="en-US" dirty="0"/>
          </a:p>
        </p:txBody>
      </p:sp>
      <p:sp>
        <p:nvSpPr>
          <p:cNvPr id="4" name="Subtitle 3"/>
          <p:cNvSpPr>
            <a:spLocks noGrp="1"/>
          </p:cNvSpPr>
          <p:nvPr>
            <p:ph type="subTitle" idx="1"/>
          </p:nvPr>
        </p:nvSpPr>
        <p:spPr/>
        <p:txBody>
          <a:bodyPr/>
          <a:lstStyle/>
          <a:p>
            <a:r>
              <a:rPr lang="en-US" dirty="0" smtClean="0"/>
              <a:t>A Overview of Some Art Education Theorists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1800s</a:t>
            </a:r>
            <a:endParaRPr lang="en-US" dirty="0"/>
          </a:p>
        </p:txBody>
      </p:sp>
      <p:sp>
        <p:nvSpPr>
          <p:cNvPr id="3" name="Content Placeholder 2"/>
          <p:cNvSpPr>
            <a:spLocks noGrp="1"/>
          </p:cNvSpPr>
          <p:nvPr>
            <p:ph sz="half" idx="1"/>
          </p:nvPr>
        </p:nvSpPr>
        <p:spPr>
          <a:xfrm>
            <a:off x="4636008" y="2784475"/>
            <a:ext cx="3767328" cy="2930526"/>
          </a:xfrm>
        </p:spPr>
        <p:txBody>
          <a:bodyPr>
            <a:normAutofit/>
          </a:bodyPr>
          <a:lstStyle/>
          <a:p>
            <a:r>
              <a:rPr lang="en-US" dirty="0" smtClean="0"/>
              <a:t>William </a:t>
            </a:r>
            <a:r>
              <a:rPr lang="en-US" dirty="0" err="1" smtClean="0"/>
              <a:t>Bently</a:t>
            </a:r>
            <a:r>
              <a:rPr lang="en-US" dirty="0" smtClean="0"/>
              <a:t> </a:t>
            </a:r>
            <a:r>
              <a:rPr lang="en-US" dirty="0" err="1" smtClean="0"/>
              <a:t>Fowle</a:t>
            </a:r>
            <a:endParaRPr lang="en-US" dirty="0" smtClean="0"/>
          </a:p>
          <a:p>
            <a:r>
              <a:rPr lang="en-US" dirty="0" smtClean="0"/>
              <a:t>Was a teacher who “taught art” in Boston</a:t>
            </a:r>
          </a:p>
          <a:p>
            <a:r>
              <a:rPr lang="en-US" dirty="0" smtClean="0"/>
              <a:t>Based art instruction after Geometry</a:t>
            </a:r>
          </a:p>
          <a:p>
            <a:r>
              <a:rPr lang="en-US" dirty="0" smtClean="0"/>
              <a:t>Student monitors, drawing to aid in handwriting</a:t>
            </a:r>
            <a:endParaRPr lang="en-US" dirty="0"/>
          </a:p>
        </p:txBody>
      </p:sp>
      <p:sp>
        <p:nvSpPr>
          <p:cNvPr id="5" name="Content Placeholder 4"/>
          <p:cNvSpPr>
            <a:spLocks noGrp="1"/>
          </p:cNvSpPr>
          <p:nvPr>
            <p:ph sz="half" idx="14"/>
          </p:nvPr>
        </p:nvSpPr>
        <p:spPr>
          <a:xfrm>
            <a:off x="739775" y="2784475"/>
            <a:ext cx="3767328" cy="2930526"/>
          </a:xfrm>
        </p:spPr>
        <p:txBody>
          <a:bodyPr>
            <a:normAutofit/>
          </a:bodyPr>
          <a:lstStyle/>
          <a:p>
            <a:r>
              <a:rPr lang="en-US" dirty="0" smtClean="0"/>
              <a:t>William </a:t>
            </a:r>
            <a:r>
              <a:rPr lang="en-US" dirty="0" err="1" smtClean="0"/>
              <a:t>Minifie</a:t>
            </a:r>
            <a:endParaRPr lang="en-US" dirty="0" smtClean="0"/>
          </a:p>
          <a:p>
            <a:r>
              <a:rPr lang="en-US" dirty="0" smtClean="0"/>
              <a:t>“Taught art” in Philadelphia  (but only taught for one year)</a:t>
            </a:r>
          </a:p>
          <a:p>
            <a:r>
              <a:rPr lang="en-US" dirty="0" smtClean="0"/>
              <a:t>Geometric and mechanical drawing for industry</a:t>
            </a:r>
            <a:endParaRPr lang="en-US" dirty="0"/>
          </a:p>
        </p:txBody>
      </p:sp>
      <p:sp>
        <p:nvSpPr>
          <p:cNvPr id="9" name="TextBox 8"/>
          <p:cNvSpPr txBox="1"/>
          <p:nvPr/>
        </p:nvSpPr>
        <p:spPr>
          <a:xfrm>
            <a:off x="990600" y="5715001"/>
            <a:ext cx="7947025" cy="646331"/>
          </a:xfrm>
          <a:prstGeom prst="rect">
            <a:avLst/>
          </a:prstGeom>
          <a:noFill/>
        </p:spPr>
        <p:txBody>
          <a:bodyPr wrap="square" rtlCol="0">
            <a:spAutoFit/>
          </a:bodyPr>
          <a:lstStyle/>
          <a:p>
            <a:r>
              <a:rPr lang="en-US" dirty="0" smtClean="0"/>
              <a:t>Other schools-Art taught to help handwriting skills</a:t>
            </a:r>
          </a:p>
          <a:p>
            <a:r>
              <a:rPr lang="en-US" dirty="0" smtClean="0"/>
              <a:t>Upper class- Art taught for societal reasons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1800s</a:t>
            </a:r>
            <a:endParaRPr lang="en-US" dirty="0"/>
          </a:p>
        </p:txBody>
      </p:sp>
      <p:sp>
        <p:nvSpPr>
          <p:cNvPr id="4" name="Content Placeholder 3"/>
          <p:cNvSpPr>
            <a:spLocks noGrp="1"/>
          </p:cNvSpPr>
          <p:nvPr>
            <p:ph sz="half" idx="13"/>
          </p:nvPr>
        </p:nvSpPr>
        <p:spPr>
          <a:xfrm>
            <a:off x="4636008" y="2942590"/>
            <a:ext cx="3767328" cy="3382010"/>
          </a:xfrm>
        </p:spPr>
        <p:txBody>
          <a:bodyPr>
            <a:normAutofit/>
          </a:bodyPr>
          <a:lstStyle/>
          <a:p>
            <a:r>
              <a:rPr lang="en-US" dirty="0" smtClean="0"/>
              <a:t>G. Stanley Hall</a:t>
            </a:r>
          </a:p>
          <a:p>
            <a:r>
              <a:rPr lang="en-US" dirty="0" smtClean="0"/>
              <a:t>Psychology/Education</a:t>
            </a:r>
          </a:p>
          <a:p>
            <a:r>
              <a:rPr lang="en-US" dirty="0" smtClean="0"/>
              <a:t>Child Study Movement focus shifted from what could be impressed on the child to what the child could express</a:t>
            </a:r>
          </a:p>
          <a:p>
            <a:r>
              <a:rPr lang="en-US" dirty="0" smtClean="0"/>
              <a:t>More emphasis placed on imagination</a:t>
            </a:r>
            <a:endParaRPr lang="en-US" dirty="0"/>
          </a:p>
        </p:txBody>
      </p:sp>
      <p:sp>
        <p:nvSpPr>
          <p:cNvPr id="6" name="Content Placeholder 5"/>
          <p:cNvSpPr>
            <a:spLocks noGrp="1"/>
          </p:cNvSpPr>
          <p:nvPr>
            <p:ph sz="half" idx="15"/>
          </p:nvPr>
        </p:nvSpPr>
        <p:spPr>
          <a:xfrm>
            <a:off x="457200" y="2942590"/>
            <a:ext cx="3767328" cy="3382010"/>
          </a:xfrm>
        </p:spPr>
        <p:txBody>
          <a:bodyPr>
            <a:normAutofit/>
          </a:bodyPr>
          <a:lstStyle/>
          <a:p>
            <a:r>
              <a:rPr lang="en-US" dirty="0" smtClean="0"/>
              <a:t>Walter Smith</a:t>
            </a:r>
          </a:p>
          <a:p>
            <a:r>
              <a:rPr lang="en-US" dirty="0" smtClean="0"/>
              <a:t>Hired to facilitate instruction in response to compulsory art education by Massachusetts in 1871</a:t>
            </a:r>
          </a:p>
          <a:p>
            <a:r>
              <a:rPr lang="en-US" dirty="0" smtClean="0"/>
              <a:t>State Director, City Supervisor, Teacher Trainer, and Author</a:t>
            </a:r>
          </a:p>
          <a:p>
            <a:r>
              <a:rPr lang="en-US" dirty="0" smtClean="0"/>
              <a:t>Prescriptive curriculum built from simple to complex</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a:t>
            </a:r>
            <a:endParaRPr lang="en-US" dirty="0"/>
          </a:p>
        </p:txBody>
      </p:sp>
      <p:sp>
        <p:nvSpPr>
          <p:cNvPr id="5" name="Content Placeholder 4"/>
          <p:cNvSpPr>
            <a:spLocks noGrp="1"/>
          </p:cNvSpPr>
          <p:nvPr>
            <p:ph sz="half" idx="14"/>
          </p:nvPr>
        </p:nvSpPr>
        <p:spPr>
          <a:xfrm>
            <a:off x="457200" y="3657600"/>
            <a:ext cx="3767328" cy="1554480"/>
          </a:xfrm>
        </p:spPr>
        <p:txBody>
          <a:bodyPr/>
          <a:lstStyle/>
          <a:p>
            <a:r>
              <a:rPr lang="en-US" dirty="0" smtClean="0"/>
              <a:t>Picture Study</a:t>
            </a:r>
          </a:p>
          <a:p>
            <a:r>
              <a:rPr lang="en-US" dirty="0" smtClean="0"/>
              <a:t>Developed out of desire to teach beauty through art and nature, neglected “modern” art</a:t>
            </a:r>
            <a:endParaRPr lang="en-US" dirty="0"/>
          </a:p>
        </p:txBody>
      </p:sp>
      <p:sp>
        <p:nvSpPr>
          <p:cNvPr id="10" name="TextBox 9"/>
          <p:cNvSpPr txBox="1"/>
          <p:nvPr/>
        </p:nvSpPr>
        <p:spPr>
          <a:xfrm>
            <a:off x="4224528" y="2743200"/>
            <a:ext cx="4462272" cy="3416320"/>
          </a:xfrm>
          <a:prstGeom prst="rect">
            <a:avLst/>
          </a:prstGeom>
          <a:noFill/>
        </p:spPr>
        <p:txBody>
          <a:bodyPr wrap="square" rtlCol="0">
            <a:spAutoFit/>
          </a:bodyPr>
          <a:lstStyle/>
          <a:p>
            <a:r>
              <a:rPr lang="en-US" dirty="0" smtClean="0"/>
              <a:t>Group Discussion: </a:t>
            </a:r>
          </a:p>
          <a:p>
            <a:r>
              <a:rPr lang="en-US" dirty="0" smtClean="0"/>
              <a:t>Image Selection for the Art Classroom</a:t>
            </a:r>
          </a:p>
          <a:p>
            <a:endParaRPr lang="en-US" dirty="0" smtClean="0"/>
          </a:p>
          <a:p>
            <a:r>
              <a:rPr lang="en-US" dirty="0" smtClean="0"/>
              <a:t>What images do you tend to favor as an artist?</a:t>
            </a:r>
          </a:p>
          <a:p>
            <a:r>
              <a:rPr lang="en-US" dirty="0" smtClean="0"/>
              <a:t>What images do you tend to be drawn to use in the classroom? </a:t>
            </a:r>
          </a:p>
          <a:p>
            <a:r>
              <a:rPr lang="en-US" dirty="0" smtClean="0"/>
              <a:t>Why do you incorporate images into the classroom?</a:t>
            </a:r>
          </a:p>
          <a:p>
            <a:r>
              <a:rPr lang="en-US" dirty="0" smtClean="0"/>
              <a:t>What (if any) images should not be shown in the classroom?</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1800s</a:t>
            </a:r>
            <a:endParaRPr lang="en-US" dirty="0"/>
          </a:p>
        </p:txBody>
      </p:sp>
      <p:sp>
        <p:nvSpPr>
          <p:cNvPr id="3" name="Content Placeholder 2"/>
          <p:cNvSpPr>
            <a:spLocks noGrp="1"/>
          </p:cNvSpPr>
          <p:nvPr>
            <p:ph sz="half" idx="1"/>
          </p:nvPr>
        </p:nvSpPr>
        <p:spPr/>
        <p:txBody>
          <a:bodyPr/>
          <a:lstStyle/>
          <a:p>
            <a:r>
              <a:rPr lang="en-US" dirty="0" smtClean="0"/>
              <a:t>Walter </a:t>
            </a:r>
            <a:r>
              <a:rPr lang="en-US" dirty="0" err="1" smtClean="0"/>
              <a:t>Sargent</a:t>
            </a:r>
            <a:endParaRPr lang="en-US" dirty="0" smtClean="0"/>
          </a:p>
          <a:p>
            <a:r>
              <a:rPr lang="en-US" dirty="0" smtClean="0"/>
              <a:t>Drawing as a language and as a tool with which to think- a revolutionary idea</a:t>
            </a:r>
          </a:p>
        </p:txBody>
      </p:sp>
      <p:sp>
        <p:nvSpPr>
          <p:cNvPr id="4" name="Content Placeholder 3"/>
          <p:cNvSpPr>
            <a:spLocks noGrp="1"/>
          </p:cNvSpPr>
          <p:nvPr>
            <p:ph sz="half" idx="13"/>
          </p:nvPr>
        </p:nvSpPr>
        <p:spPr>
          <a:xfrm>
            <a:off x="4636008" y="4338955"/>
            <a:ext cx="3767328" cy="2519045"/>
          </a:xfrm>
        </p:spPr>
        <p:txBody>
          <a:bodyPr>
            <a:normAutofit lnSpcReduction="10000"/>
          </a:bodyPr>
          <a:lstStyle/>
          <a:p>
            <a:r>
              <a:rPr lang="en-US" dirty="0" smtClean="0"/>
              <a:t>John Dewey</a:t>
            </a:r>
          </a:p>
          <a:p>
            <a:r>
              <a:rPr lang="en-US" dirty="0" smtClean="0"/>
              <a:t>Ideal school provides physical, emotional, and intellectual freedom which brought creativity into the picture</a:t>
            </a:r>
          </a:p>
          <a:p>
            <a:r>
              <a:rPr lang="en-US" dirty="0" smtClean="0"/>
              <a:t>Creativity learned in art leads to creativity in other areas</a:t>
            </a:r>
          </a:p>
        </p:txBody>
      </p:sp>
      <p:sp>
        <p:nvSpPr>
          <p:cNvPr id="6" name="Content Placeholder 5"/>
          <p:cNvSpPr>
            <a:spLocks noGrp="1"/>
          </p:cNvSpPr>
          <p:nvPr>
            <p:ph sz="half" idx="15"/>
          </p:nvPr>
        </p:nvSpPr>
        <p:spPr>
          <a:xfrm>
            <a:off x="457200" y="2784475"/>
            <a:ext cx="3767328" cy="2092325"/>
          </a:xfrm>
        </p:spPr>
        <p:txBody>
          <a:bodyPr>
            <a:normAutofit/>
          </a:bodyPr>
          <a:lstStyle/>
          <a:p>
            <a:r>
              <a:rPr lang="en-US" dirty="0" smtClean="0"/>
              <a:t>Arthur Wesley Dow</a:t>
            </a:r>
          </a:p>
          <a:p>
            <a:r>
              <a:rPr lang="en-US" dirty="0" smtClean="0"/>
              <a:t>Composition/ elements  and principles</a:t>
            </a:r>
          </a:p>
          <a:p>
            <a:r>
              <a:rPr lang="en-US" dirty="0" smtClean="0"/>
              <a:t> Systematic instruction to produce a completed art product</a:t>
            </a:r>
          </a:p>
          <a:p>
            <a:endParaRPr lang="en-US" dirty="0"/>
          </a:p>
        </p:txBody>
      </p:sp>
      <p:sp>
        <p:nvSpPr>
          <p:cNvPr id="7" name="Content Placeholder 5"/>
          <p:cNvSpPr>
            <a:spLocks noGrp="1"/>
          </p:cNvSpPr>
          <p:nvPr>
            <p:ph sz="half" idx="15"/>
          </p:nvPr>
        </p:nvSpPr>
        <p:spPr>
          <a:xfrm>
            <a:off x="609600" y="4876800"/>
            <a:ext cx="3767328" cy="2092325"/>
          </a:xfrm>
        </p:spPr>
        <p:txBody>
          <a:bodyPr>
            <a:normAutofit/>
          </a:bodyPr>
          <a:lstStyle/>
          <a:p>
            <a:r>
              <a:rPr lang="en-US" dirty="0" smtClean="0"/>
              <a:t>Johann </a:t>
            </a:r>
            <a:r>
              <a:rPr lang="en-US" dirty="0" err="1" smtClean="0"/>
              <a:t>Freidrich</a:t>
            </a:r>
            <a:r>
              <a:rPr lang="en-US" dirty="0" smtClean="0"/>
              <a:t> Herbart</a:t>
            </a:r>
          </a:p>
          <a:p>
            <a:r>
              <a:rPr lang="en-US" dirty="0" smtClean="0"/>
              <a:t>Father of Pedagogy/ Science of Education</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1900s-1930s</a:t>
            </a:r>
            <a:endParaRPr lang="en-US" dirty="0"/>
          </a:p>
        </p:txBody>
      </p:sp>
      <p:sp>
        <p:nvSpPr>
          <p:cNvPr id="3" name="Content Placeholder 2"/>
          <p:cNvSpPr>
            <a:spLocks noGrp="1"/>
          </p:cNvSpPr>
          <p:nvPr>
            <p:ph sz="half" idx="1"/>
          </p:nvPr>
        </p:nvSpPr>
        <p:spPr/>
        <p:txBody>
          <a:bodyPr/>
          <a:lstStyle/>
          <a:p>
            <a:r>
              <a:rPr lang="en-US" dirty="0" smtClean="0"/>
              <a:t>Skinner:</a:t>
            </a:r>
          </a:p>
          <a:p>
            <a:r>
              <a:rPr lang="en-US" dirty="0" smtClean="0"/>
              <a:t>Behavior  modification</a:t>
            </a:r>
          </a:p>
        </p:txBody>
      </p:sp>
      <p:sp>
        <p:nvSpPr>
          <p:cNvPr id="4" name="Content Placeholder 3"/>
          <p:cNvSpPr>
            <a:spLocks noGrp="1"/>
          </p:cNvSpPr>
          <p:nvPr>
            <p:ph sz="half" idx="13"/>
          </p:nvPr>
        </p:nvSpPr>
        <p:spPr>
          <a:xfrm>
            <a:off x="4636008" y="4497070"/>
            <a:ext cx="3767328" cy="1903730"/>
          </a:xfrm>
        </p:spPr>
        <p:txBody>
          <a:bodyPr>
            <a:normAutofit/>
          </a:bodyPr>
          <a:lstStyle/>
          <a:p>
            <a:r>
              <a:rPr lang="en-US" dirty="0" smtClean="0"/>
              <a:t>Owatonna </a:t>
            </a:r>
          </a:p>
          <a:p>
            <a:r>
              <a:rPr lang="en-US" dirty="0" smtClean="0"/>
              <a:t>Art for life (art in society)</a:t>
            </a:r>
          </a:p>
        </p:txBody>
      </p:sp>
      <p:sp>
        <p:nvSpPr>
          <p:cNvPr id="5" name="Content Placeholder 4"/>
          <p:cNvSpPr>
            <a:spLocks noGrp="1"/>
          </p:cNvSpPr>
          <p:nvPr>
            <p:ph sz="half" idx="14"/>
          </p:nvPr>
        </p:nvSpPr>
        <p:spPr>
          <a:xfrm>
            <a:off x="739775" y="2784474"/>
            <a:ext cx="3767328" cy="1712595"/>
          </a:xfrm>
        </p:spPr>
        <p:txBody>
          <a:bodyPr/>
          <a:lstStyle/>
          <a:p>
            <a:r>
              <a:rPr lang="en-US" dirty="0" smtClean="0"/>
              <a:t>Gestalt:</a:t>
            </a:r>
            <a:endParaRPr lang="en-US" dirty="0" smtClean="0"/>
          </a:p>
          <a:p>
            <a:r>
              <a:rPr lang="en-US" dirty="0" smtClean="0"/>
              <a:t>Max Wertheimer and others- </a:t>
            </a:r>
            <a:r>
              <a:rPr lang="en-US" dirty="0" smtClean="0"/>
              <a:t>p</a:t>
            </a:r>
            <a:r>
              <a:rPr lang="en-US" dirty="0" smtClean="0"/>
              <a:t>roblem solving and perception</a:t>
            </a:r>
            <a:endParaRPr lang="en-US" dirty="0" smtClean="0"/>
          </a:p>
        </p:txBody>
      </p:sp>
      <p:sp>
        <p:nvSpPr>
          <p:cNvPr id="6" name="Content Placeholder 5"/>
          <p:cNvSpPr>
            <a:spLocks noGrp="1"/>
          </p:cNvSpPr>
          <p:nvPr>
            <p:ph sz="half" idx="15"/>
          </p:nvPr>
        </p:nvSpPr>
        <p:spPr/>
        <p:txBody>
          <a:bodyPr>
            <a:normAutofit/>
          </a:bodyPr>
          <a:lstStyle/>
          <a:p>
            <a:r>
              <a:rPr lang="en-US" dirty="0" smtClean="0"/>
              <a:t>Bauhaus:</a:t>
            </a:r>
          </a:p>
          <a:p>
            <a:r>
              <a:rPr lang="en-US" dirty="0" smtClean="0"/>
              <a:t>German school founded by Gropius that focused on functional design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1930s-1950s</a:t>
            </a:r>
            <a:endParaRPr lang="en-US" dirty="0"/>
          </a:p>
        </p:txBody>
      </p:sp>
      <p:sp>
        <p:nvSpPr>
          <p:cNvPr id="3" name="Content Placeholder 2"/>
          <p:cNvSpPr>
            <a:spLocks noGrp="1"/>
          </p:cNvSpPr>
          <p:nvPr>
            <p:ph sz="half" idx="1"/>
          </p:nvPr>
        </p:nvSpPr>
        <p:spPr/>
        <p:txBody>
          <a:bodyPr/>
          <a:lstStyle/>
          <a:p>
            <a:r>
              <a:rPr lang="en-US" dirty="0" smtClean="0"/>
              <a:t>D’Amico:</a:t>
            </a:r>
          </a:p>
          <a:p>
            <a:r>
              <a:rPr lang="en-US" dirty="0" smtClean="0"/>
              <a:t>Emphasized creativity versus structure</a:t>
            </a:r>
          </a:p>
        </p:txBody>
      </p:sp>
      <p:sp>
        <p:nvSpPr>
          <p:cNvPr id="4" name="Content Placeholder 3"/>
          <p:cNvSpPr>
            <a:spLocks noGrp="1"/>
          </p:cNvSpPr>
          <p:nvPr>
            <p:ph sz="half" idx="13"/>
          </p:nvPr>
        </p:nvSpPr>
        <p:spPr>
          <a:xfrm>
            <a:off x="4636008" y="4497070"/>
            <a:ext cx="3767328" cy="1903730"/>
          </a:xfrm>
        </p:spPr>
        <p:txBody>
          <a:bodyPr>
            <a:normAutofit/>
          </a:bodyPr>
          <a:lstStyle/>
          <a:p>
            <a:r>
              <a:rPr lang="en-US" dirty="0" smtClean="0"/>
              <a:t>Rogers</a:t>
            </a:r>
          </a:p>
          <a:p>
            <a:r>
              <a:rPr lang="en-US" dirty="0" smtClean="0"/>
              <a:t>ONLY the self knows best</a:t>
            </a:r>
          </a:p>
        </p:txBody>
      </p:sp>
      <p:sp>
        <p:nvSpPr>
          <p:cNvPr id="5" name="Content Placeholder 4"/>
          <p:cNvSpPr>
            <a:spLocks noGrp="1"/>
          </p:cNvSpPr>
          <p:nvPr>
            <p:ph sz="half" idx="14"/>
          </p:nvPr>
        </p:nvSpPr>
        <p:spPr>
          <a:xfrm>
            <a:off x="739775" y="2784474"/>
            <a:ext cx="3767328" cy="1712595"/>
          </a:xfrm>
        </p:spPr>
        <p:txBody>
          <a:bodyPr/>
          <a:lstStyle/>
          <a:p>
            <a:r>
              <a:rPr lang="en-US" dirty="0" err="1" smtClean="0"/>
              <a:t>Cizek</a:t>
            </a:r>
            <a:r>
              <a:rPr lang="en-US" dirty="0" smtClean="0"/>
              <a:t>:</a:t>
            </a:r>
          </a:p>
          <a:p>
            <a:r>
              <a:rPr lang="en-US" dirty="0" smtClean="0"/>
              <a:t>Father of art education.  Child centered learning. </a:t>
            </a:r>
          </a:p>
        </p:txBody>
      </p:sp>
      <p:sp>
        <p:nvSpPr>
          <p:cNvPr id="6" name="Content Placeholder 5"/>
          <p:cNvSpPr>
            <a:spLocks noGrp="1"/>
          </p:cNvSpPr>
          <p:nvPr>
            <p:ph sz="half" idx="15"/>
          </p:nvPr>
        </p:nvSpPr>
        <p:spPr/>
        <p:txBody>
          <a:bodyPr>
            <a:normAutofit/>
          </a:bodyPr>
          <a:lstStyle/>
          <a:p>
            <a:r>
              <a:rPr lang="en-US" dirty="0" smtClean="0"/>
              <a:t>Piaget</a:t>
            </a:r>
          </a:p>
          <a:p>
            <a:r>
              <a:rPr lang="en-US" dirty="0" smtClean="0"/>
              <a:t>4 stages of learning</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 1930s-1950s</a:t>
            </a:r>
            <a:endParaRPr lang="en-US" dirty="0"/>
          </a:p>
        </p:txBody>
      </p:sp>
      <p:sp>
        <p:nvSpPr>
          <p:cNvPr id="4" name="Content Placeholder 3"/>
          <p:cNvSpPr>
            <a:spLocks noGrp="1"/>
          </p:cNvSpPr>
          <p:nvPr>
            <p:ph sz="half" idx="13"/>
          </p:nvPr>
        </p:nvSpPr>
        <p:spPr>
          <a:xfrm>
            <a:off x="4636008" y="2784474"/>
            <a:ext cx="3767328" cy="3616326"/>
          </a:xfrm>
        </p:spPr>
        <p:txBody>
          <a:bodyPr>
            <a:normAutofit/>
          </a:bodyPr>
          <a:lstStyle/>
          <a:p>
            <a:r>
              <a:rPr lang="en-US" dirty="0" smtClean="0"/>
              <a:t>Viktor </a:t>
            </a:r>
            <a:r>
              <a:rPr lang="en-US" dirty="0" err="1" smtClean="0"/>
              <a:t>Lowenfeld</a:t>
            </a:r>
            <a:endParaRPr lang="en-US" dirty="0" smtClean="0"/>
          </a:p>
          <a:p>
            <a:r>
              <a:rPr lang="en-US" i="1" dirty="0" smtClean="0"/>
              <a:t>Creative Activity/ Creative and Mental Growth  </a:t>
            </a:r>
            <a:r>
              <a:rPr lang="en-US" dirty="0" smtClean="0"/>
              <a:t>interested in creative and mental growth of students; placed students at the center of instruction and teacher preparation</a:t>
            </a:r>
          </a:p>
          <a:p>
            <a:r>
              <a:rPr lang="en-US" dirty="0" smtClean="0"/>
              <a:t>5 stages of artistic development</a:t>
            </a:r>
            <a:endParaRPr lang="en-US" i="1" dirty="0" smtClean="0"/>
          </a:p>
        </p:txBody>
      </p:sp>
      <p:sp>
        <p:nvSpPr>
          <p:cNvPr id="5" name="Content Placeholder 4"/>
          <p:cNvSpPr>
            <a:spLocks noGrp="1"/>
          </p:cNvSpPr>
          <p:nvPr>
            <p:ph sz="half" idx="14"/>
          </p:nvPr>
        </p:nvSpPr>
        <p:spPr>
          <a:xfrm>
            <a:off x="739775" y="2784474"/>
            <a:ext cx="3767328" cy="1712595"/>
          </a:xfrm>
        </p:spPr>
        <p:txBody>
          <a:bodyPr/>
          <a:lstStyle/>
          <a:p>
            <a:r>
              <a:rPr lang="en-US" dirty="0" smtClean="0"/>
              <a:t>William Heard Kilpatrick</a:t>
            </a:r>
          </a:p>
          <a:p>
            <a:r>
              <a:rPr lang="en-US" dirty="0" smtClean="0"/>
              <a:t>Art in the service of concept formation (arts as related to other subject areas, project based) </a:t>
            </a:r>
            <a:endParaRPr lang="en-US" dirty="0"/>
          </a:p>
        </p:txBody>
      </p:sp>
      <p:sp>
        <p:nvSpPr>
          <p:cNvPr id="6" name="Content Placeholder 5"/>
          <p:cNvSpPr>
            <a:spLocks noGrp="1"/>
          </p:cNvSpPr>
          <p:nvPr>
            <p:ph sz="half" idx="15"/>
          </p:nvPr>
        </p:nvSpPr>
        <p:spPr/>
        <p:txBody>
          <a:bodyPr>
            <a:normAutofit/>
          </a:bodyPr>
          <a:lstStyle/>
          <a:p>
            <a:r>
              <a:rPr lang="en-US" dirty="0" smtClean="0"/>
              <a:t>Margaret </a:t>
            </a:r>
            <a:r>
              <a:rPr lang="en-US" dirty="0" err="1" smtClean="0"/>
              <a:t>Naumburg</a:t>
            </a:r>
            <a:endParaRPr lang="en-US" dirty="0" smtClean="0"/>
          </a:p>
          <a:p>
            <a:r>
              <a:rPr lang="en-US" dirty="0" smtClean="0"/>
              <a:t>Art in the subject of mental health (art gives students chance to alleviate/communicate needs</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11234</TotalTime>
  <Words>1508</Words>
  <Application>Microsoft Macintosh PowerPoint</Application>
  <PresentationFormat>On-screen Show (4:3)</PresentationFormat>
  <Paragraphs>169</Paragraphs>
  <Slides>14</Slides>
  <Notes>7</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Genesis</vt:lpstr>
      <vt:lpstr>Agenda</vt:lpstr>
      <vt:lpstr>AE610: Survey of Art Education</vt:lpstr>
      <vt:lpstr>Theorists 1800s</vt:lpstr>
      <vt:lpstr>Theorists 1800s</vt:lpstr>
      <vt:lpstr>Theorists</vt:lpstr>
      <vt:lpstr>Theorists 1800s</vt:lpstr>
      <vt:lpstr>Theorists 1900s-1930s</vt:lpstr>
      <vt:lpstr>Theorists 1930s-1950s</vt:lpstr>
      <vt:lpstr>Theorists 1930s-1950s</vt:lpstr>
      <vt:lpstr>Theorists 1950s-1960s</vt:lpstr>
      <vt:lpstr>Theorists 1960s-present</vt:lpstr>
      <vt:lpstr>Theorists 1960s-present</vt:lpstr>
      <vt:lpstr>Theorists 1960s-present</vt:lpstr>
      <vt:lpstr>References</vt:lpstr>
    </vt:vector>
  </TitlesOfParts>
  <Company>MCA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AE610: Survey of Art Education</dc:title>
  <dc:creator>Jennifer Gonzales</dc:creator>
  <cp:lastModifiedBy>Shelby County Schools</cp:lastModifiedBy>
  <cp:revision>33</cp:revision>
  <dcterms:created xsi:type="dcterms:W3CDTF">2012-06-27T19:28:18Z</dcterms:created>
  <dcterms:modified xsi:type="dcterms:W3CDTF">2012-06-28T12:26:18Z</dcterms:modified>
</cp:coreProperties>
</file>